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7" r:id="rId2"/>
    <p:sldId id="273" r:id="rId3"/>
    <p:sldId id="274" r:id="rId4"/>
    <p:sldId id="275" r:id="rId5"/>
    <p:sldId id="257" r:id="rId6"/>
    <p:sldId id="265" r:id="rId7"/>
    <p:sldId id="259" r:id="rId8"/>
    <p:sldId id="261" r:id="rId9"/>
    <p:sldId id="27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8/15/2016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8/15/2016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8/15/2016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8/15/2016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8/15/2016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031"/>
            <a:ext cx="7498080" cy="914969"/>
          </a:xfrm>
        </p:spPr>
        <p:txBody>
          <a:bodyPr>
            <a:normAutofit/>
          </a:bodyPr>
          <a:lstStyle/>
          <a:p>
            <a:pPr algn="ctr">
              <a:buNone/>
            </a:pPr>
            <a:r>
              <a:rPr lang="en-IN" u="sng" dirty="0" smtClean="0"/>
              <a:t>FACTORS OF PRODUCTION</a:t>
            </a:r>
          </a:p>
          <a:p>
            <a:pPr algn="ctr">
              <a:buNone/>
            </a:pPr>
            <a:endParaRPr lang="en-IN" dirty="0" smtClean="0"/>
          </a:p>
          <a:p>
            <a:pPr algn="ctr">
              <a:buNone/>
            </a:pPr>
            <a:endParaRPr lang="en-IN" dirty="0" smtClean="0"/>
          </a:p>
          <a:p>
            <a:pPr algn="ctr">
              <a:buNone/>
            </a:pPr>
            <a:endParaRPr lang="en-IN" dirty="0" smtClean="0"/>
          </a:p>
        </p:txBody>
      </p:sp>
      <p:pic>
        <p:nvPicPr>
          <p:cNvPr id="4" name="Picture 3" descr="factors_of_production.jpg"/>
          <p:cNvPicPr>
            <a:picLocks noChangeAspect="1"/>
          </p:cNvPicPr>
          <p:nvPr/>
        </p:nvPicPr>
        <p:blipFill>
          <a:blip r:embed="rId2"/>
          <a:stretch>
            <a:fillRect/>
          </a:stretch>
        </p:blipFill>
        <p:spPr>
          <a:xfrm>
            <a:off x="2133600" y="1371600"/>
            <a:ext cx="5486400" cy="4681728"/>
          </a:xfrm>
          <a:prstGeom prst="rect">
            <a:avLst/>
          </a:prstGeom>
        </p:spPr>
      </p:pic>
      <p:sp>
        <p:nvSpPr>
          <p:cNvPr id="6" name="TextBox 5"/>
          <p:cNvSpPr txBox="1"/>
          <p:nvPr/>
        </p:nvSpPr>
        <p:spPr>
          <a:xfrm>
            <a:off x="7620000" y="6400800"/>
            <a:ext cx="1407116" cy="369332"/>
          </a:xfrm>
          <a:prstGeom prst="rect">
            <a:avLst/>
          </a:prstGeom>
          <a:noFill/>
        </p:spPr>
        <p:txBody>
          <a:bodyPr wrap="none" rtlCol="0">
            <a:spAutoFit/>
          </a:bodyPr>
          <a:lstStyle/>
          <a:p>
            <a:r>
              <a:rPr lang="en-US" dirty="0" smtClean="0"/>
              <a:t>Munif Ahmad</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3474 0.01341 L 0.0974 0.01341 " pathEditMode="relative" rAng="0" ptsTypes="AA">
                                      <p:cBhvr>
                                        <p:cTn id="6" dur="2000" fill="hold"/>
                                        <p:tgtEl>
                                          <p:spTgt spid="3">
                                            <p:txEl>
                                              <p:pRg st="0" end="0"/>
                                            </p:txEl>
                                          </p:spTgt>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Production</a:t>
            </a:r>
            <a:endParaRPr lang="en-IN" dirty="0"/>
          </a:p>
        </p:txBody>
      </p:sp>
      <p:pic>
        <p:nvPicPr>
          <p:cNvPr id="1026" name="Picture 2" descr="H:\Eco F\motor-production-original.jpg"/>
          <p:cNvPicPr>
            <a:picLocks noGrp="1" noChangeAspect="1" noChangeArrowheads="1"/>
          </p:cNvPicPr>
          <p:nvPr>
            <p:ph idx="1"/>
          </p:nvPr>
        </p:nvPicPr>
        <p:blipFill>
          <a:blip r:embed="rId2" cstate="print"/>
          <a:srcRect/>
          <a:stretch>
            <a:fillRect/>
          </a:stretch>
        </p:blipFill>
        <p:spPr bwMode="auto">
          <a:xfrm>
            <a:off x="1524000" y="1407583"/>
            <a:ext cx="6708470" cy="4472314"/>
          </a:xfrm>
          <a:prstGeom prst="rect">
            <a:avLst/>
          </a:prstGeom>
          <a:noFill/>
        </p:spPr>
      </p:pic>
    </p:spTree>
    <p:extLst>
      <p:ext uri="{BB962C8B-B14F-4D97-AF65-F5344CB8AC3E}">
        <p14:creationId xmlns:p14="http://schemas.microsoft.com/office/powerpoint/2010/main" val="2766461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81000"/>
            <a:ext cx="7772400" cy="784225"/>
          </a:xfrm>
        </p:spPr>
        <p:txBody>
          <a:bodyPr>
            <a:normAutofit fontScale="90000"/>
          </a:bodyPr>
          <a:lstStyle/>
          <a:p>
            <a:r>
              <a:rPr lang="en-US" dirty="0" smtClean="0">
                <a:latin typeface="Baskerville Old Face" pitchFamily="18" charset="0"/>
              </a:rPr>
              <a:t/>
            </a:r>
            <a:br>
              <a:rPr lang="en-US" dirty="0" smtClean="0">
                <a:latin typeface="Baskerville Old Face" pitchFamily="18" charset="0"/>
              </a:rPr>
            </a:br>
            <a:r>
              <a:rPr lang="en-US" sz="5400" dirty="0" smtClean="0">
                <a:latin typeface="Baskerville Old Face" pitchFamily="18" charset="0"/>
              </a:rPr>
              <a:t>Production  function</a:t>
            </a:r>
            <a:endParaRPr lang="en-US" sz="5400" dirty="0">
              <a:latin typeface="Baskerville Old Face" pitchFamily="18" charset="0"/>
            </a:endParaRPr>
          </a:p>
        </p:txBody>
      </p:sp>
      <p:sp>
        <p:nvSpPr>
          <p:cNvPr id="3" name="Subtitle 2"/>
          <p:cNvSpPr>
            <a:spLocks noGrp="1"/>
          </p:cNvSpPr>
          <p:nvPr>
            <p:ph type="subTitle" idx="1"/>
          </p:nvPr>
        </p:nvSpPr>
        <p:spPr>
          <a:xfrm>
            <a:off x="1143000" y="2133600"/>
            <a:ext cx="6629400" cy="3505200"/>
          </a:xfrm>
        </p:spPr>
        <p:txBody>
          <a:bodyPr>
            <a:normAutofit/>
          </a:bodyPr>
          <a:lstStyle/>
          <a:p>
            <a:endParaRPr lang="en-US" sz="1600" dirty="0" smtClean="0">
              <a:solidFill>
                <a:schemeClr val="tx1"/>
              </a:solidFill>
            </a:endParaRPr>
          </a:p>
          <a:p>
            <a:endParaRPr lang="en-US" dirty="0" smtClean="0"/>
          </a:p>
          <a:p>
            <a:endParaRPr lang="en-US" dirty="0" smtClean="0"/>
          </a:p>
          <a:p>
            <a:endParaRPr lang="en-US" dirty="0" smtClean="0"/>
          </a:p>
          <a:p>
            <a:endParaRPr lang="en-US" dirty="0" smtClean="0"/>
          </a:p>
          <a:p>
            <a:r>
              <a:rPr lang="en-US" dirty="0" smtClean="0"/>
              <a:t> </a:t>
            </a:r>
            <a:endParaRPr lang="en-US" dirty="0"/>
          </a:p>
        </p:txBody>
      </p:sp>
      <p:pic>
        <p:nvPicPr>
          <p:cNvPr id="1026" name="Picture 2" descr="C:\Users\User\Desktop\6e8527eacccdaedd45f37ac51e41f67a.jpg"/>
          <p:cNvPicPr>
            <a:picLocks noChangeAspect="1" noChangeArrowheads="1"/>
          </p:cNvPicPr>
          <p:nvPr/>
        </p:nvPicPr>
        <p:blipFill>
          <a:blip r:embed="rId2"/>
          <a:srcRect/>
          <a:stretch>
            <a:fillRect/>
          </a:stretch>
        </p:blipFill>
        <p:spPr bwMode="auto">
          <a:xfrm>
            <a:off x="304800" y="1752600"/>
            <a:ext cx="8623609" cy="4419600"/>
          </a:xfrm>
          <a:prstGeom prst="rect">
            <a:avLst/>
          </a:prstGeom>
          <a:noFill/>
        </p:spPr>
      </p:pic>
    </p:spTree>
    <p:extLst>
      <p:ext uri="{BB962C8B-B14F-4D97-AF65-F5344CB8AC3E}">
        <p14:creationId xmlns:p14="http://schemas.microsoft.com/office/powerpoint/2010/main" val="3731196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sz="4400" dirty="0" smtClean="0"/>
              <a:t>In </a:t>
            </a:r>
            <a:r>
              <a:rPr lang="en-US" sz="4400" dirty="0"/>
              <a:t>order to produce goods and services to satisfy the needs and wants of consumers  </a:t>
            </a:r>
            <a:r>
              <a:rPr lang="en-US" sz="4400" dirty="0" smtClean="0"/>
              <a:t>need </a:t>
            </a:r>
            <a:r>
              <a:rPr lang="en-US" sz="4400" dirty="0"/>
              <a:t>four basic  things which are called factors of production.</a:t>
            </a:r>
            <a:endParaRPr lang="en-US" dirty="0"/>
          </a:p>
          <a:p>
            <a:endParaRPr lang="en-US" dirty="0"/>
          </a:p>
        </p:txBody>
      </p:sp>
      <p:sp>
        <p:nvSpPr>
          <p:cNvPr id="3" name="Title 2"/>
          <p:cNvSpPr>
            <a:spLocks noGrp="1"/>
          </p:cNvSpPr>
          <p:nvPr>
            <p:ph type="title"/>
          </p:nvPr>
        </p:nvSpPr>
        <p:spPr/>
        <p:txBody>
          <a:bodyPr>
            <a:normAutofit/>
          </a:bodyPr>
          <a:lstStyle/>
          <a:p>
            <a:pPr algn="ctr"/>
            <a:r>
              <a:rPr lang="en-US" sz="3600" dirty="0" smtClean="0"/>
              <a:t>What are factors of production</a:t>
            </a:r>
            <a:endParaRPr lang="en-US" sz="3600" dirty="0"/>
          </a:p>
        </p:txBody>
      </p:sp>
    </p:spTree>
    <p:extLst>
      <p:ext uri="{BB962C8B-B14F-4D97-AF65-F5344CB8AC3E}">
        <p14:creationId xmlns:p14="http://schemas.microsoft.com/office/powerpoint/2010/main" val="347150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of production</a:t>
            </a:r>
            <a:endParaRPr lang="en-US" dirty="0"/>
          </a:p>
        </p:txBody>
      </p:sp>
      <p:sp>
        <p:nvSpPr>
          <p:cNvPr id="3" name="Content Placeholder 2"/>
          <p:cNvSpPr>
            <a:spLocks noGrp="1"/>
          </p:cNvSpPr>
          <p:nvPr>
            <p:ph idx="1"/>
          </p:nvPr>
        </p:nvSpPr>
        <p:spPr/>
        <p:txBody>
          <a:bodyPr/>
          <a:lstStyle/>
          <a:p>
            <a:r>
              <a:rPr lang="en-US" dirty="0" smtClean="0"/>
              <a:t>Meaning-</a:t>
            </a:r>
          </a:p>
          <a:p>
            <a:r>
              <a:rPr lang="en-US" dirty="0" smtClean="0"/>
              <a:t>Basic factors of production</a:t>
            </a:r>
          </a:p>
          <a:p>
            <a:pPr>
              <a:buNone/>
            </a:pPr>
            <a:r>
              <a:rPr lang="en-US" dirty="0" smtClean="0"/>
              <a:t>           land		</a:t>
            </a:r>
          </a:p>
          <a:p>
            <a:pPr>
              <a:buNone/>
            </a:pPr>
            <a:r>
              <a:rPr lang="en-US" dirty="0" smtClean="0"/>
              <a:t>		 </a:t>
            </a:r>
            <a:r>
              <a:rPr lang="en-US" dirty="0" err="1" smtClean="0"/>
              <a:t>labour</a:t>
            </a:r>
            <a:endParaRPr lang="en-US" dirty="0" smtClean="0"/>
          </a:p>
          <a:p>
            <a:pPr>
              <a:buNone/>
            </a:pPr>
            <a:r>
              <a:rPr lang="en-US" dirty="0" smtClean="0"/>
              <a:t>		capital</a:t>
            </a:r>
          </a:p>
          <a:p>
            <a:pPr>
              <a:buNone/>
            </a:pPr>
            <a:r>
              <a:rPr lang="en-US" dirty="0" smtClean="0"/>
              <a:t>		entrepreneurship</a:t>
            </a:r>
          </a:p>
        </p:txBody>
      </p:sp>
      <p:pic>
        <p:nvPicPr>
          <p:cNvPr id="4" name="Picture 3" descr="economics-factors-of-production-source.jpg"/>
          <p:cNvPicPr>
            <a:picLocks noChangeAspect="1"/>
          </p:cNvPicPr>
          <p:nvPr/>
        </p:nvPicPr>
        <p:blipFill>
          <a:blip r:embed="rId2"/>
          <a:stretch>
            <a:fillRect/>
          </a:stretch>
        </p:blipFill>
        <p:spPr>
          <a:xfrm>
            <a:off x="0" y="0"/>
            <a:ext cx="9144000" cy="675249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lstStyle/>
          <a:p>
            <a:pPr>
              <a:buNone/>
            </a:pPr>
            <a:endParaRPr lang="en-IN" sz="2400" dirty="0" smtClean="0"/>
          </a:p>
          <a:p>
            <a:pPr>
              <a:buNone/>
            </a:pPr>
            <a:endParaRPr lang="en-IN" sz="2400" dirty="0" smtClean="0"/>
          </a:p>
          <a:p>
            <a:pPr>
              <a:buNone/>
            </a:pPr>
            <a:r>
              <a:rPr lang="en-IN" sz="2400" dirty="0" smtClean="0"/>
              <a:t>	</a:t>
            </a:r>
            <a:endParaRPr lang="en-IN" dirty="0" smtClean="0"/>
          </a:p>
          <a:p>
            <a:pPr>
              <a:buNone/>
            </a:pPr>
            <a:endParaRPr lang="en-IN" sz="2400" dirty="0"/>
          </a:p>
        </p:txBody>
      </p:sp>
      <p:sp>
        <p:nvSpPr>
          <p:cNvPr id="5" name="Rectangle 4"/>
          <p:cNvSpPr/>
          <p:nvPr/>
        </p:nvSpPr>
        <p:spPr>
          <a:xfrm>
            <a:off x="457200" y="3505200"/>
            <a:ext cx="8686800" cy="2514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3200" dirty="0" smtClean="0"/>
              <a:t> </a:t>
            </a:r>
            <a:r>
              <a:rPr lang="en-US" sz="4000" dirty="0">
                <a:solidFill>
                  <a:schemeClr val="tx1"/>
                </a:solidFill>
                <a:latin typeface="Baskerville Old Face" panose="02020602080505020303" pitchFamily="18" charset="0"/>
              </a:rPr>
              <a:t>“</a:t>
            </a:r>
            <a:r>
              <a:rPr lang="en-US" sz="4400" dirty="0">
                <a:solidFill>
                  <a:schemeClr val="tx1"/>
                </a:solidFill>
                <a:latin typeface="Baskerville Old Face" panose="02020602080505020303" pitchFamily="18" charset="0"/>
              </a:rPr>
              <a:t>The materials and the forces which nature gives free for man’s aid, in land and water and in air, light and heat</a:t>
            </a:r>
            <a:r>
              <a:rPr lang="en-US" sz="4400" dirty="0" smtClean="0">
                <a:solidFill>
                  <a:schemeClr val="tx1"/>
                </a:solidFill>
                <a:latin typeface="Baskerville Old Face" panose="02020602080505020303" pitchFamily="18" charset="0"/>
              </a:rPr>
              <a:t>”</a:t>
            </a:r>
          </a:p>
        </p:txBody>
      </p:sp>
      <p:sp>
        <p:nvSpPr>
          <p:cNvPr id="6" name="Rectangle 5"/>
          <p:cNvSpPr/>
          <p:nvPr/>
        </p:nvSpPr>
        <p:spPr>
          <a:xfrm>
            <a:off x="3352800" y="304800"/>
            <a:ext cx="25146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4400" dirty="0" smtClean="0">
                <a:solidFill>
                  <a:prstClr val="black"/>
                </a:solidFill>
                <a:latin typeface="Baskerville Old Face" pitchFamily="18" charset="0"/>
                <a:ea typeface="+mj-ea"/>
                <a:cs typeface="+mj-cs"/>
              </a:rPr>
              <a:t>LAND</a:t>
            </a:r>
            <a:endParaRPr lang="en-IN" dirty="0"/>
          </a:p>
        </p:txBody>
      </p:sp>
      <p:sp>
        <p:nvSpPr>
          <p:cNvPr id="7" name="Down Arrow 6"/>
          <p:cNvSpPr/>
          <p:nvPr/>
        </p:nvSpPr>
        <p:spPr>
          <a:xfrm>
            <a:off x="3733800" y="1447800"/>
            <a:ext cx="1828800" cy="198120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417 -0.14444 L -0.00417 -2.22222E-6 " pathEditMode="relative" rAng="0" ptsTypes="AA">
                                      <p:cBhvr>
                                        <p:cTn id="6" dur="2000" fill="hold"/>
                                        <p:tgtEl>
                                          <p:spTgt spid="6"/>
                                        </p:tgtEl>
                                        <p:attrNameLst>
                                          <p:attrName>ppt_x</p:attrName>
                                          <p:attrName>ppt_y</p:attrName>
                                        </p:attrNameLst>
                                      </p:cBhvr>
                                      <p:rCtr x="0" y="72"/>
                                    </p:animMotion>
                                  </p:childTnLst>
                                </p:cTn>
                              </p:par>
                              <p:par>
                                <p:cTn id="7" presetID="42" presetClass="path" presetSubtype="0" accel="50000" decel="50000" fill="hold" grpId="0" nodeType="withEffect">
                                  <p:stCondLst>
                                    <p:cond delay="0"/>
                                  </p:stCondLst>
                                  <p:childTnLst>
                                    <p:animMotion origin="layout" path="M -3.33333E-6 -0.44444 L -3.33333E-6 -4.44444E-6 " pathEditMode="relative" rAng="0" ptsTypes="AA">
                                      <p:cBhvr>
                                        <p:cTn id="8" dur="2000" fill="hold"/>
                                        <p:tgtEl>
                                          <p:spTgt spid="7"/>
                                        </p:tgtEl>
                                        <p:attrNameLst>
                                          <p:attrName>ppt_x</p:attrName>
                                          <p:attrName>ppt_y</p:attrName>
                                        </p:attrNameLst>
                                      </p:cBhvr>
                                      <p:rCtr x="0" y="222"/>
                                    </p:animMotion>
                                  </p:childTnLst>
                                </p:cTn>
                              </p:par>
                              <p:par>
                                <p:cTn id="9" presetID="42" presetClass="path" presetSubtype="0" accel="50000" decel="50000" fill="hold" grpId="0" nodeType="withEffect">
                                  <p:stCondLst>
                                    <p:cond delay="0"/>
                                  </p:stCondLst>
                                  <p:childTnLst>
                                    <p:animMotion origin="layout" path="M 0.00417 -0.71045 L 0 1.71138E-6 " pathEditMode="relative" rAng="0" ptsTypes="AA">
                                      <p:cBhvr>
                                        <p:cTn id="10" dur="2000" fill="hold"/>
                                        <p:tgtEl>
                                          <p:spTgt spid="5"/>
                                        </p:tgtEl>
                                        <p:attrNameLst>
                                          <p:attrName>ppt_x</p:attrName>
                                          <p:attrName>ppt_y</p:attrName>
                                        </p:attrNameLst>
                                      </p:cBhvr>
                                      <p:rCtr x="-2" y="3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CONSTRUCTION__1447055g.jpg"/>
          <p:cNvPicPr>
            <a:picLocks noChangeAspect="1"/>
          </p:cNvPicPr>
          <p:nvPr/>
        </p:nvPicPr>
        <p:blipFill>
          <a:blip r:embed="rId2">
            <a:lum bright="30000" contrast="10000"/>
          </a:blip>
          <a:stretch>
            <a:fillRect/>
          </a:stretch>
        </p:blipFill>
        <p:spPr>
          <a:xfrm>
            <a:off x="1219200" y="1752601"/>
            <a:ext cx="7086600" cy="3276600"/>
          </a:xfrm>
          <a:prstGeom prst="roundRect">
            <a:avLst>
              <a:gd name="adj" fmla="val 1000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0"/>
            <a:ext cx="8229600" cy="1143000"/>
          </a:xfrm>
        </p:spPr>
        <p:txBody>
          <a:bodyPr>
            <a:normAutofit/>
          </a:bodyPr>
          <a:lstStyle/>
          <a:p>
            <a:r>
              <a:rPr lang="en-US" dirty="0" err="1" smtClean="0">
                <a:latin typeface="Baskerville Old Face" pitchFamily="18" charset="0"/>
              </a:rPr>
              <a:t>Labour</a:t>
            </a:r>
            <a:endParaRPr lang="en-US" dirty="0">
              <a:latin typeface="Baskerville Old Face" pitchFamily="18" charset="0"/>
            </a:endParaRPr>
          </a:p>
        </p:txBody>
      </p:sp>
      <p:sp>
        <p:nvSpPr>
          <p:cNvPr id="3" name="Content Placeholder 2"/>
          <p:cNvSpPr>
            <a:spLocks noGrp="1"/>
          </p:cNvSpPr>
          <p:nvPr>
            <p:ph idx="1"/>
          </p:nvPr>
        </p:nvSpPr>
        <p:spPr>
          <a:xfrm>
            <a:off x="228600" y="762000"/>
            <a:ext cx="8534400" cy="5943600"/>
          </a:xfrm>
        </p:spPr>
        <p:txBody>
          <a:bodyPr>
            <a:noAutofit/>
          </a:bodyPr>
          <a:lstStyle/>
          <a:p>
            <a:pPr>
              <a:buNone/>
            </a:pPr>
            <a:r>
              <a:rPr lang="en-US" b="1" dirty="0" smtClean="0">
                <a:latin typeface="Arabic Typesetting" pitchFamily="66" charset="-78"/>
                <a:cs typeface="Arabic Typesetting" pitchFamily="66" charset="-78"/>
              </a:rPr>
              <a:t>In economics </a:t>
            </a:r>
            <a:r>
              <a:rPr lang="en-US" b="1" dirty="0" err="1" smtClean="0">
                <a:latin typeface="Arabic Typesetting" pitchFamily="66" charset="-78"/>
                <a:cs typeface="Arabic Typesetting" pitchFamily="66" charset="-78"/>
              </a:rPr>
              <a:t>labour</a:t>
            </a:r>
            <a:r>
              <a:rPr lang="en-US" b="1" dirty="0" smtClean="0">
                <a:latin typeface="Arabic Typesetting" pitchFamily="66" charset="-78"/>
                <a:cs typeface="Arabic Typesetting" pitchFamily="66" charset="-78"/>
              </a:rPr>
              <a:t> is defined as – “ economic activity of men with HEAD and HAND”.</a:t>
            </a:r>
          </a:p>
          <a:p>
            <a:pPr>
              <a:buNone/>
            </a:pPr>
            <a:endParaRPr lang="en-US" dirty="0" smtClean="0"/>
          </a:p>
          <a:p>
            <a:pPr>
              <a:buNone/>
            </a:pPr>
            <a:endParaRPr lang="en-US" i="1" dirty="0" smtClean="0"/>
          </a:p>
          <a:p>
            <a:pPr>
              <a:buNone/>
            </a:pPr>
            <a:endParaRPr lang="en-US" dirty="0" smtClean="0"/>
          </a:p>
          <a:p>
            <a:pPr>
              <a:buNone/>
            </a:pPr>
            <a:endParaRPr lang="en-US" b="1" dirty="0" smtClean="0">
              <a:latin typeface="Arabic Typesetting" pitchFamily="66" charset="-78"/>
              <a:cs typeface="Arabic Typesetting" pitchFamily="66" charset="-78"/>
            </a:endParaRPr>
          </a:p>
          <a:p>
            <a:pPr>
              <a:buNone/>
            </a:pPr>
            <a:endParaRPr lang="en-US" b="1" dirty="0" smtClean="0">
              <a:latin typeface="Arabic Typesetting" pitchFamily="66" charset="-78"/>
              <a:cs typeface="Arabic Typesetting" pitchFamily="66" charset="-78"/>
            </a:endParaRPr>
          </a:p>
          <a:p>
            <a:pPr>
              <a:buNone/>
            </a:pPr>
            <a:endParaRPr lang="en-US" b="1" dirty="0" smtClean="0">
              <a:latin typeface="Arabic Typesetting" pitchFamily="66" charset="-78"/>
              <a:cs typeface="Arabic Typesetting" pitchFamily="66" charset="-78"/>
            </a:endParaRPr>
          </a:p>
          <a:p>
            <a:pPr>
              <a:buNone/>
            </a:pPr>
            <a:r>
              <a:rPr lang="en-US" b="1" dirty="0" smtClean="0">
                <a:latin typeface="Arabic Typesetting" pitchFamily="66" charset="-78"/>
                <a:cs typeface="Arabic Typesetting" pitchFamily="66" charset="-78"/>
              </a:rPr>
              <a:t>S0 – “ any exertion of mind or body undergone partly or wholly with a view to some goods other than the pleasure derived directly from the work is called </a:t>
            </a:r>
            <a:r>
              <a:rPr lang="en-US" b="1" dirty="0" err="1" smtClean="0">
                <a:latin typeface="Arabic Typesetting" pitchFamily="66" charset="-78"/>
                <a:cs typeface="Arabic Typesetting" pitchFamily="66" charset="-78"/>
              </a:rPr>
              <a:t>labour</a:t>
            </a:r>
            <a:r>
              <a:rPr lang="en-US" b="1" dirty="0" smtClean="0">
                <a:latin typeface="Arabic Typesetting" pitchFamily="66" charset="-78"/>
                <a:cs typeface="Arabic Typesetting" pitchFamily="66" charset="-78"/>
              </a:rPr>
              <a:t>”.</a:t>
            </a:r>
            <a:endParaRPr lang="en-US" b="1"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ng-term-capital-gain.jpg"/>
          <p:cNvPicPr>
            <a:picLocks noChangeAspect="1"/>
          </p:cNvPicPr>
          <p:nvPr/>
        </p:nvPicPr>
        <p:blipFill>
          <a:blip r:embed="rId2">
            <a:lum bright="40000" contrast="-20000"/>
          </a:blip>
          <a:stretch>
            <a:fillRect/>
          </a:stretch>
        </p:blipFill>
        <p:spPr>
          <a:xfrm>
            <a:off x="457200" y="1524000"/>
            <a:ext cx="8282967" cy="4724400"/>
          </a:xfrm>
          <a:prstGeom prst="rect">
            <a:avLst/>
          </a:prstGeom>
        </p:spPr>
      </p:pic>
      <p:sp>
        <p:nvSpPr>
          <p:cNvPr id="2" name="Title 1"/>
          <p:cNvSpPr>
            <a:spLocks noGrp="1"/>
          </p:cNvSpPr>
          <p:nvPr>
            <p:ph type="title"/>
          </p:nvPr>
        </p:nvSpPr>
        <p:spPr/>
        <p:txBody>
          <a:bodyPr>
            <a:normAutofit/>
          </a:bodyPr>
          <a:lstStyle/>
          <a:p>
            <a:r>
              <a:rPr lang="en-US" dirty="0" smtClean="0">
                <a:latin typeface="Baskerville Old Face" pitchFamily="18" charset="0"/>
              </a:rPr>
              <a:t>Capital</a:t>
            </a:r>
            <a:endParaRPr lang="en-US" dirty="0">
              <a:latin typeface="Baskerville Old Face" pitchFamily="18" charset="0"/>
            </a:endParaRPr>
          </a:p>
        </p:txBody>
      </p:sp>
      <p:sp>
        <p:nvSpPr>
          <p:cNvPr id="3" name="Content Placeholder 2"/>
          <p:cNvSpPr>
            <a:spLocks noGrp="1"/>
          </p:cNvSpPr>
          <p:nvPr>
            <p:ph idx="1"/>
          </p:nvPr>
        </p:nvSpPr>
        <p:spPr>
          <a:xfrm>
            <a:off x="457200" y="1447800"/>
            <a:ext cx="8476488" cy="4800600"/>
          </a:xfrm>
        </p:spPr>
        <p:txBody>
          <a:bodyPr>
            <a:noAutofit/>
          </a:bodyPr>
          <a:lstStyle/>
          <a:p>
            <a:pPr>
              <a:buNone/>
            </a:pPr>
            <a:r>
              <a:rPr lang="en-US" sz="3600" dirty="0" smtClean="0">
                <a:latin typeface="Baskerville Old Face" pitchFamily="18" charset="0"/>
              </a:rPr>
              <a:t>Capital is that part of wealth which is used for production</a:t>
            </a:r>
          </a:p>
          <a:p>
            <a:pPr>
              <a:buNone/>
            </a:pPr>
            <a:endParaRPr lang="en-US" sz="3600" dirty="0" smtClean="0"/>
          </a:p>
          <a:p>
            <a:r>
              <a:rPr lang="en-IN" sz="3600" dirty="0" smtClean="0"/>
              <a:t>“Capital consists of all kinds of wealth, other than free gifts of nature, which yield income.” Therefore, every type of wealth other than land which helps in further production of income is called capital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195812.wmf"/>
          <p:cNvPicPr>
            <a:picLocks noGrp="1" noChangeAspect="1" noChangeArrowheads="1"/>
          </p:cNvPicPr>
          <p:nvPr>
            <p:ph idx="1"/>
          </p:nvPr>
        </p:nvPicPr>
        <p:blipFill>
          <a:blip r:embed="rId2">
            <a:lum contrast="-20000"/>
          </a:blip>
          <a:srcRect/>
          <a:stretch>
            <a:fillRect/>
          </a:stretch>
        </p:blipFill>
        <p:spPr bwMode="auto">
          <a:xfrm>
            <a:off x="6705600" y="1524000"/>
            <a:ext cx="1773022" cy="1824228"/>
          </a:xfrm>
          <a:prstGeom prst="rect">
            <a:avLst/>
          </a:prstGeom>
          <a:noFill/>
        </p:spPr>
      </p:pic>
      <p:sp>
        <p:nvSpPr>
          <p:cNvPr id="4" name="Rectangle 3"/>
          <p:cNvSpPr/>
          <p:nvPr/>
        </p:nvSpPr>
        <p:spPr>
          <a:xfrm>
            <a:off x="1066800" y="304800"/>
            <a:ext cx="7391400" cy="1143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smtClean="0">
                <a:latin typeface="Baskerville Old Face" pitchFamily="18" charset="0"/>
              </a:rPr>
              <a:t>Entrepreneurship</a:t>
            </a:r>
            <a:endParaRPr lang="en-IN" sz="4400" dirty="0">
              <a:latin typeface="Baskerville Old Face" pitchFamily="18" charset="0"/>
            </a:endParaRPr>
          </a:p>
        </p:txBody>
      </p:sp>
      <p:sp>
        <p:nvSpPr>
          <p:cNvPr id="5" name="Rectangle 4"/>
          <p:cNvSpPr/>
          <p:nvPr/>
        </p:nvSpPr>
        <p:spPr>
          <a:xfrm>
            <a:off x="533400" y="3505200"/>
            <a:ext cx="8305800" cy="304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1">
              <a:buNone/>
            </a:pPr>
            <a:r>
              <a:rPr lang="en-US" sz="3200" dirty="0" smtClean="0">
                <a:latin typeface="Baskerville Old Face" pitchFamily="18" charset="0"/>
              </a:rPr>
              <a:t>Entrepreneurship is the process in which the entrepreneur scans the environment, grabs the business opportunity, allocates various resources and raw materials that includes land, </a:t>
            </a:r>
            <a:r>
              <a:rPr lang="en-US" sz="3200" dirty="0" err="1" smtClean="0">
                <a:latin typeface="Baskerville Old Face" pitchFamily="18" charset="0"/>
              </a:rPr>
              <a:t>labour</a:t>
            </a:r>
            <a:r>
              <a:rPr lang="en-US" sz="3200" dirty="0" smtClean="0">
                <a:latin typeface="Baskerville Old Face" pitchFamily="18" charset="0"/>
              </a:rPr>
              <a:t>, capital and undertakes the production process.</a:t>
            </a:r>
            <a:endParaRPr lang="en-US" sz="3200" dirty="0">
              <a:latin typeface="Baskerville Old Face" pitchFamily="18" charset="0"/>
            </a:endParaRPr>
          </a:p>
        </p:txBody>
      </p:sp>
      <p:sp>
        <p:nvSpPr>
          <p:cNvPr id="6" name="Down Arrow 5"/>
          <p:cNvSpPr/>
          <p:nvPr/>
        </p:nvSpPr>
        <p:spPr>
          <a:xfrm>
            <a:off x="3657600" y="1600200"/>
            <a:ext cx="2133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525</TotalTime>
  <Words>214</Words>
  <Application>Microsoft Office PowerPoint</Application>
  <PresentationFormat>On-screen Show (4:3)</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Solstice</vt:lpstr>
      <vt:lpstr>PowerPoint Presentation</vt:lpstr>
      <vt:lpstr>Production</vt:lpstr>
      <vt:lpstr> Production  function</vt:lpstr>
      <vt:lpstr>What are factors of production</vt:lpstr>
      <vt:lpstr>Factor of production</vt:lpstr>
      <vt:lpstr>PowerPoint Presentation</vt:lpstr>
      <vt:lpstr>Labour</vt:lpstr>
      <vt:lpstr>Capital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 of production</dc:title>
  <dc:creator>User;Munif ahmad</dc:creator>
  <cp:lastModifiedBy>Staff</cp:lastModifiedBy>
  <cp:revision>105</cp:revision>
  <dcterms:created xsi:type="dcterms:W3CDTF">2006-08-16T00:00:00Z</dcterms:created>
  <dcterms:modified xsi:type="dcterms:W3CDTF">2016-08-15T01:51:13Z</dcterms:modified>
</cp:coreProperties>
</file>