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4" r:id="rId3"/>
    <p:sldId id="258" r:id="rId4"/>
    <p:sldId id="256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6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3F2D9A-89BF-4334-8BE1-B0FD133F9E2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5B7045C-931F-4488-B67E-DE172BDDF2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4200"/>
            <a:ext cx="9144000" cy="3733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Combination of institutions through which seller offers or distribute products to the user or ultimate consumer.</a:t>
            </a:r>
          </a:p>
          <a:p>
            <a:endParaRPr lang="en-US" sz="36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4800" b="1" smtClean="0"/>
              <a:t>CHANNEL OF DISTRIBUTION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41112" y="4637314"/>
            <a:ext cx="2064682" cy="990600"/>
            <a:chOff x="1143000" y="1752600"/>
            <a:chExt cx="2286000" cy="533400"/>
          </a:xfrm>
        </p:grpSpPr>
        <p:sp>
          <p:nvSpPr>
            <p:cNvPr id="18" name="Rounded Rectangle 17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19200" y="1828800"/>
              <a:ext cx="2133601" cy="31487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AGENT</a:t>
              </a:r>
              <a:endParaRPr lang="en-US" sz="3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524760" y="3586843"/>
            <a:ext cx="2504440" cy="838200"/>
            <a:chOff x="1143000" y="1752600"/>
            <a:chExt cx="2286000" cy="533400"/>
          </a:xfrm>
        </p:grpSpPr>
        <p:sp>
          <p:nvSpPr>
            <p:cNvPr id="30" name="Rounded Rectangle 29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9200" y="1828800"/>
              <a:ext cx="2133600" cy="2937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WHOLE SALER</a:t>
              </a:r>
              <a:endParaRPr lang="en-US" sz="24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09600" y="1828799"/>
            <a:ext cx="3276600" cy="762001"/>
            <a:chOff x="1143000" y="1752600"/>
            <a:chExt cx="2286000" cy="589950"/>
          </a:xfrm>
        </p:grpSpPr>
        <p:sp>
          <p:nvSpPr>
            <p:cNvPr id="104" name="Rounded Rectangle 103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219200" y="1828800"/>
              <a:ext cx="2133600" cy="51375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MANUFACTURER</a:t>
              </a:r>
              <a:endParaRPr lang="en-US" sz="28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627130" y="4365065"/>
            <a:ext cx="2260600" cy="990600"/>
            <a:chOff x="1143000" y="1752600"/>
            <a:chExt cx="2286000" cy="533400"/>
          </a:xfrm>
        </p:grpSpPr>
        <p:sp>
          <p:nvSpPr>
            <p:cNvPr id="116" name="Rounded Rectangle 115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219200" y="1828800"/>
              <a:ext cx="2133600" cy="28173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CONSUMER</a:t>
              </a:r>
              <a:endParaRPr lang="en-US" sz="28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334000" y="1905000"/>
            <a:ext cx="2590800" cy="1143000"/>
            <a:chOff x="1143000" y="1752600"/>
            <a:chExt cx="2286000" cy="533400"/>
          </a:xfrm>
        </p:grpSpPr>
        <p:sp>
          <p:nvSpPr>
            <p:cNvPr id="122" name="Rounded Rectangle 121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19200" y="1828800"/>
              <a:ext cx="2133600" cy="27289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RETAILER</a:t>
              </a:r>
              <a:endParaRPr lang="en-US" sz="3200" dirty="0"/>
            </a:p>
          </p:txBody>
        </p:sp>
      </p:grpSp>
      <p:sp>
        <p:nvSpPr>
          <p:cNvPr id="8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800" b="1" smtClean="0"/>
              <a:t>CHANNEL OF DISTRIBUTION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206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505200" y="4495800"/>
            <a:ext cx="1066800" cy="533400"/>
            <a:chOff x="1143000" y="1752600"/>
            <a:chExt cx="2286000" cy="533400"/>
          </a:xfrm>
        </p:grpSpPr>
        <p:sp>
          <p:nvSpPr>
            <p:cNvPr id="18" name="Rounded Rectangle 17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AGENT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124200" y="3657600"/>
            <a:ext cx="1828800" cy="533400"/>
            <a:chOff x="1143000" y="1752600"/>
            <a:chExt cx="2286000" cy="533400"/>
          </a:xfrm>
        </p:grpSpPr>
        <p:sp>
          <p:nvSpPr>
            <p:cNvPr id="30" name="Rounded Rectangle 29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WHOLE SALER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04800" y="5486400"/>
            <a:ext cx="1981200" cy="533400"/>
            <a:chOff x="1143000" y="1752600"/>
            <a:chExt cx="2286000" cy="533400"/>
          </a:xfrm>
        </p:grpSpPr>
        <p:sp>
          <p:nvSpPr>
            <p:cNvPr id="42" name="Rounded Rectangle 41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MANUFACTURER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486400" y="4495800"/>
            <a:ext cx="1371600" cy="533400"/>
            <a:chOff x="1143000" y="1752600"/>
            <a:chExt cx="2286000" cy="533400"/>
          </a:xfrm>
        </p:grpSpPr>
        <p:sp>
          <p:nvSpPr>
            <p:cNvPr id="63" name="Rounded Rectangle 62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RETAILER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90800" y="5486400"/>
            <a:ext cx="990600" cy="533400"/>
            <a:chOff x="1143000" y="1752600"/>
            <a:chExt cx="2286000" cy="533400"/>
          </a:xfrm>
        </p:grpSpPr>
        <p:sp>
          <p:nvSpPr>
            <p:cNvPr id="69" name="Rounded Rectangle 68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AGENT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886200" y="5486400"/>
            <a:ext cx="1981200" cy="533400"/>
            <a:chOff x="1143000" y="1752600"/>
            <a:chExt cx="2476500" cy="533400"/>
          </a:xfrm>
        </p:grpSpPr>
        <p:sp>
          <p:nvSpPr>
            <p:cNvPr id="72" name="Rounded Rectangle 71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619250" y="1828800"/>
              <a:ext cx="200025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WHOLE SALER</a:t>
              </a:r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019800" y="5486400"/>
            <a:ext cx="1295400" cy="533400"/>
            <a:chOff x="1143000" y="1752600"/>
            <a:chExt cx="2286000" cy="533400"/>
          </a:xfrm>
        </p:grpSpPr>
        <p:sp>
          <p:nvSpPr>
            <p:cNvPr id="75" name="Rounded Rectangle 74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RETAILERS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543800" y="5486400"/>
            <a:ext cx="1524000" cy="533400"/>
            <a:chOff x="1143000" y="1752600"/>
            <a:chExt cx="2286000" cy="533400"/>
          </a:xfrm>
        </p:grpSpPr>
        <p:sp>
          <p:nvSpPr>
            <p:cNvPr id="78" name="Rounded Rectangle 77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CONSUMER</a:t>
              </a:r>
              <a:endParaRPr lang="en-US" dirty="0"/>
            </a:p>
          </p:txBody>
        </p:sp>
      </p:grpSp>
      <p:cxnSp>
        <p:nvCxnSpPr>
          <p:cNvPr id="81" name="Straight Arrow Connector 80"/>
          <p:cNvCxnSpPr/>
          <p:nvPr/>
        </p:nvCxnSpPr>
        <p:spPr>
          <a:xfrm>
            <a:off x="2895600" y="2057400"/>
            <a:ext cx="426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819400" y="2971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943600" y="2971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26670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50292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934200" y="39608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28194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648200" y="4799012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934200" y="47990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5715000" y="57896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grpSp>
        <p:nvGrpSpPr>
          <p:cNvPr id="94" name="Group 93"/>
          <p:cNvGrpSpPr/>
          <p:nvPr/>
        </p:nvGrpSpPr>
        <p:grpSpPr>
          <a:xfrm>
            <a:off x="609600" y="4572000"/>
            <a:ext cx="1981200" cy="533400"/>
            <a:chOff x="1143000" y="1752600"/>
            <a:chExt cx="2286000" cy="533400"/>
          </a:xfrm>
        </p:grpSpPr>
        <p:sp>
          <p:nvSpPr>
            <p:cNvPr id="95" name="Rounded Rectangle 94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MANUFACTURER</a:t>
              </a:r>
              <a:endParaRPr lang="en-US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09600" y="3657600"/>
            <a:ext cx="1981200" cy="533400"/>
            <a:chOff x="1143000" y="1752600"/>
            <a:chExt cx="2286000" cy="533400"/>
          </a:xfrm>
        </p:grpSpPr>
        <p:sp>
          <p:nvSpPr>
            <p:cNvPr id="98" name="Rounded Rectangle 97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MANUFACTURER</a:t>
              </a:r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09600" y="2743200"/>
            <a:ext cx="1981200" cy="533400"/>
            <a:chOff x="1143000" y="1752600"/>
            <a:chExt cx="2286000" cy="533400"/>
          </a:xfrm>
        </p:grpSpPr>
        <p:sp>
          <p:nvSpPr>
            <p:cNvPr id="101" name="Rounded Rectangle 100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MANUFACTURER</a:t>
              </a:r>
              <a:endParaRPr lang="en-US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09600" y="1828800"/>
            <a:ext cx="1981200" cy="533400"/>
            <a:chOff x="1143000" y="1752600"/>
            <a:chExt cx="2286000" cy="533400"/>
          </a:xfrm>
        </p:grpSpPr>
        <p:sp>
          <p:nvSpPr>
            <p:cNvPr id="104" name="Rounded Rectangle 103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MANUFACTURER</a:t>
              </a:r>
              <a:endParaRPr lang="en-US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391400" y="4572000"/>
            <a:ext cx="1524000" cy="533400"/>
            <a:chOff x="1143000" y="1752600"/>
            <a:chExt cx="2286000" cy="533400"/>
          </a:xfrm>
        </p:grpSpPr>
        <p:sp>
          <p:nvSpPr>
            <p:cNvPr id="107" name="Rounded Rectangle 106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CONSUMER</a:t>
              </a:r>
              <a:endParaRPr lang="en-US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391400" y="3657600"/>
            <a:ext cx="1524000" cy="533400"/>
            <a:chOff x="1143000" y="1752600"/>
            <a:chExt cx="2286000" cy="533400"/>
          </a:xfrm>
        </p:grpSpPr>
        <p:sp>
          <p:nvSpPr>
            <p:cNvPr id="110" name="Rounded Rectangle 109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CONSUMER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391400" y="2743200"/>
            <a:ext cx="1524000" cy="533400"/>
            <a:chOff x="1143000" y="1752600"/>
            <a:chExt cx="2286000" cy="533400"/>
          </a:xfrm>
        </p:grpSpPr>
        <p:sp>
          <p:nvSpPr>
            <p:cNvPr id="113" name="Rounded Rectangle 112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CONSUMER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391400" y="1828800"/>
            <a:ext cx="1524000" cy="533400"/>
            <a:chOff x="1143000" y="1752600"/>
            <a:chExt cx="2286000" cy="533400"/>
          </a:xfrm>
        </p:grpSpPr>
        <p:sp>
          <p:nvSpPr>
            <p:cNvPr id="116" name="Rounded Rectangle 115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CONSUMER</a:t>
              </a:r>
              <a:endParaRPr 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486400" y="3657600"/>
            <a:ext cx="1371600" cy="533400"/>
            <a:chOff x="1143000" y="1752600"/>
            <a:chExt cx="2286000" cy="533400"/>
          </a:xfrm>
        </p:grpSpPr>
        <p:sp>
          <p:nvSpPr>
            <p:cNvPr id="119" name="Rounded Rectangle 118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RETAILER</a:t>
              </a:r>
              <a:endParaRPr lang="en-US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343400" y="2743200"/>
            <a:ext cx="1371600" cy="533400"/>
            <a:chOff x="1143000" y="1752600"/>
            <a:chExt cx="2286000" cy="533400"/>
          </a:xfrm>
        </p:grpSpPr>
        <p:sp>
          <p:nvSpPr>
            <p:cNvPr id="122" name="Rounded Rectangle 121"/>
            <p:cNvSpPr/>
            <p:nvPr/>
          </p:nvSpPr>
          <p:spPr>
            <a:xfrm>
              <a:off x="1143000" y="1752600"/>
              <a:ext cx="22860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19200" y="1828800"/>
              <a:ext cx="2133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RETAILER</a:t>
              </a:r>
              <a:endParaRPr lang="en-US" dirty="0"/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>
            <a:off x="2286000" y="5791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3581400" y="57896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7315200" y="57896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80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sz="4800" b="1" smtClean="0"/>
              <a:t>CHANNEL OF DISTRIBUTION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4200"/>
            <a:ext cx="9144000" cy="3733800"/>
          </a:xfrm>
        </p:spPr>
        <p:txBody>
          <a:bodyPr>
            <a:normAutofit fontScale="62500" lnSpcReduction="20000"/>
          </a:bodyPr>
          <a:lstStyle/>
          <a:p>
            <a:pPr lvl="1" algn="l">
              <a:buFont typeface="Wingdings" pitchFamily="2" charset="2"/>
              <a:buChar char="Ø"/>
            </a:pPr>
            <a:r>
              <a:rPr lang="en-US" sz="3200" b="1" dirty="0" smtClean="0">
                <a:latin typeface="+mj-lt"/>
              </a:rPr>
              <a:t>MIDDLEMAN</a:t>
            </a:r>
            <a:r>
              <a:rPr lang="en-US" sz="3200" dirty="0" smtClean="0">
                <a:latin typeface="+mj-lt"/>
              </a:rPr>
              <a:t>-</a:t>
            </a:r>
            <a:r>
              <a:rPr lang="en-US" sz="3400" dirty="0" smtClean="0">
                <a:latin typeface="+mj-lt"/>
              </a:rPr>
              <a:t> an independent business concern that links between producers and ultimate consumers.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MERCHANT MIDDLEMAN- </a:t>
            </a:r>
            <a:r>
              <a:rPr lang="en-US" sz="3400" dirty="0" smtClean="0">
                <a:latin typeface="+mj-lt"/>
              </a:rPr>
              <a:t>a middleman who buys the goods outright and takes title to them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AGENT-</a:t>
            </a:r>
            <a:r>
              <a:rPr lang="en-US" sz="3400" dirty="0" smtClean="0">
                <a:latin typeface="+mj-lt"/>
              </a:rPr>
              <a:t> a business unit that negotiates purchases , sales, or both but does not take title to the goods.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WHOLESALER- </a:t>
            </a:r>
            <a:r>
              <a:rPr lang="en-US" sz="3400" dirty="0" smtClean="0">
                <a:latin typeface="+mj-lt"/>
              </a:rPr>
              <a:t>a merchant establish primarily engaged in buying, taking title, handles goods in large quantities and reselling the goods to retailers.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RETAILER- </a:t>
            </a:r>
            <a:r>
              <a:rPr lang="en-US" sz="3400" dirty="0" smtClean="0">
                <a:latin typeface="+mj-lt"/>
              </a:rPr>
              <a:t>a merchant middleman who is primarily engaged in selling to ultimate consumers.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BOOKER- </a:t>
            </a:r>
            <a:r>
              <a:rPr lang="en-US" sz="3400" dirty="0" smtClean="0">
                <a:latin typeface="+mj-lt"/>
              </a:rPr>
              <a:t>se</a:t>
            </a:r>
            <a:r>
              <a:rPr lang="en-US" sz="3600" dirty="0" smtClean="0">
                <a:latin typeface="+mj-lt"/>
              </a:rPr>
              <a:t>rves as a go between for the buyer or seller.</a:t>
            </a:r>
            <a:endParaRPr lang="en-US" sz="36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458200" cy="1447799"/>
          </a:xfrm>
        </p:spPr>
        <p:txBody>
          <a:bodyPr>
            <a:normAutofit fontScale="90000"/>
          </a:bodyPr>
          <a:lstStyle/>
          <a:p>
            <a:r>
              <a:rPr sz="4800" b="1" smtClean="0"/>
              <a:t>Major types of marketing intermediaries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4200"/>
            <a:ext cx="9144000" cy="3733800"/>
          </a:xfrm>
        </p:spPr>
        <p:txBody>
          <a:bodyPr>
            <a:normAutofit fontScale="92500" lnSpcReduction="20000"/>
          </a:bodyPr>
          <a:lstStyle/>
          <a:p>
            <a:pPr lvl="1" algn="l">
              <a:buFont typeface="Wingdings" pitchFamily="2" charset="2"/>
              <a:buChar char="Ø"/>
            </a:pPr>
            <a:r>
              <a:rPr lang="en-US" sz="3500" b="1" dirty="0" smtClean="0">
                <a:latin typeface="+mj-lt"/>
              </a:rPr>
              <a:t>MANUFACTURER’S AGENT- </a:t>
            </a:r>
            <a:r>
              <a:rPr lang="en-US" sz="3200" dirty="0" smtClean="0">
                <a:latin typeface="+mj-lt"/>
              </a:rPr>
              <a:t>individual who operates on an extended contractual basis.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200" b="1" dirty="0" smtClean="0">
                <a:latin typeface="+mj-lt"/>
              </a:rPr>
              <a:t>DISTRIBUTOR- </a:t>
            </a:r>
            <a:r>
              <a:rPr lang="en-US" sz="3200" dirty="0" smtClean="0">
                <a:latin typeface="+mj-lt"/>
              </a:rPr>
              <a:t>especially in lines where selective or exclusive distribution (synonym of wholesaler).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200" b="1" dirty="0" smtClean="0">
                <a:latin typeface="+mj-lt"/>
              </a:rPr>
              <a:t>JOBBER- </a:t>
            </a:r>
            <a:r>
              <a:rPr lang="en-US" sz="3200" dirty="0" smtClean="0">
                <a:latin typeface="+mj-lt"/>
              </a:rPr>
              <a:t> buys from manufacturer and sells to retailers. (wholesaler)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200" b="1" dirty="0" smtClean="0">
                <a:latin typeface="+mj-lt"/>
              </a:rPr>
              <a:t>FACILITATING AGENT- </a:t>
            </a:r>
            <a:r>
              <a:rPr lang="en-US" sz="3200" dirty="0" smtClean="0">
                <a:latin typeface="+mj-lt"/>
              </a:rPr>
              <a:t>a firm that assists on the performance of distribution other than buying, selling and transmitting titles. </a:t>
            </a:r>
            <a:endParaRPr lang="en-US" sz="3400" b="1" dirty="0" smtClean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458200" cy="1447799"/>
          </a:xfrm>
        </p:spPr>
        <p:txBody>
          <a:bodyPr>
            <a:normAutofit fontScale="90000"/>
          </a:bodyPr>
          <a:lstStyle/>
          <a:p>
            <a:r>
              <a:rPr sz="4800" b="1" smtClean="0"/>
              <a:t>Major types of marketing intermediaries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217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CHANNEL OF DISTRIBUTION</vt:lpstr>
      <vt:lpstr>CHANNEL OF DISTRIBUTION</vt:lpstr>
      <vt:lpstr>CHANNEL OF DISTRIBUTION</vt:lpstr>
      <vt:lpstr>Major types of marketing intermediaries</vt:lpstr>
      <vt:lpstr>Major types of marketing intermediaries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OF DISTRIBUTION</dc:title>
  <dc:creator>Milton</dc:creator>
  <cp:lastModifiedBy>Staff</cp:lastModifiedBy>
  <cp:revision>25</cp:revision>
  <dcterms:created xsi:type="dcterms:W3CDTF">2014-02-17T14:50:20Z</dcterms:created>
  <dcterms:modified xsi:type="dcterms:W3CDTF">2016-08-15T03:59:35Z</dcterms:modified>
</cp:coreProperties>
</file>